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781" r:id="rId2"/>
    <p:sldId id="780" r:id="rId3"/>
    <p:sldId id="791" r:id="rId4"/>
    <p:sldId id="782" r:id="rId5"/>
    <p:sldId id="769" r:id="rId6"/>
    <p:sldId id="783" r:id="rId7"/>
    <p:sldId id="796" r:id="rId8"/>
    <p:sldId id="797" r:id="rId9"/>
    <p:sldId id="800" r:id="rId10"/>
    <p:sldId id="801" r:id="rId11"/>
    <p:sldId id="798" r:id="rId12"/>
    <p:sldId id="799" r:id="rId13"/>
    <p:sldId id="802" r:id="rId14"/>
    <p:sldId id="803" r:id="rId15"/>
    <p:sldId id="804" r:id="rId16"/>
    <p:sldId id="805" r:id="rId17"/>
    <p:sldId id="784" r:id="rId18"/>
    <p:sldId id="785" r:id="rId19"/>
    <p:sldId id="786" r:id="rId20"/>
    <p:sldId id="810" r:id="rId21"/>
    <p:sldId id="767" r:id="rId22"/>
    <p:sldId id="361" r:id="rId23"/>
    <p:sldId id="357" r:id="rId24"/>
    <p:sldId id="787" r:id="rId25"/>
    <p:sldId id="806" r:id="rId26"/>
    <p:sldId id="807" r:id="rId27"/>
    <p:sldId id="808" r:id="rId28"/>
    <p:sldId id="809" r:id="rId29"/>
    <p:sldId id="795" r:id="rId30"/>
    <p:sldId id="811" r:id="rId31"/>
    <p:sldId id="356" r:id="rId32"/>
    <p:sldId id="793" r:id="rId33"/>
    <p:sldId id="794" r:id="rId34"/>
    <p:sldId id="7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001"/>
    <a:srgbClr val="7F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10"/>
    <p:restoredTop sz="94631"/>
  </p:normalViewPr>
  <p:slideViewPr>
    <p:cSldViewPr snapToGrid="0" snapToObjects="1">
      <p:cViewPr varScale="1">
        <p:scale>
          <a:sx n="108" d="100"/>
          <a:sy n="108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9AFAD-F6AC-094C-A8B3-13F443D79FD2}" type="datetimeFigureOut">
              <a:rPr lang="en-US" smtClean="0"/>
              <a:t>8/2/19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38D6-DEB1-8D49-B005-577FBF8D3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9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 you can ask a question if you have one. I will be stopping periodically to make sure you’re getting what you want and need.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891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12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616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68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51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0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F55C-82DF-294E-8BA2-7E3D97551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498C8-BE30-EF4F-9097-2E4DE39EF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E7D84-EBBB-4E41-A9FE-D9DE730D0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4295D-8F53-B74F-8620-D2B240D73DB3}" type="datetime1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B547C-CFDE-884C-83B3-115AEAB5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CC7C8-A98D-0F4A-864A-C99F4C75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5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29B8-A3FA-874D-A78C-F35C9168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2844D-B658-F34C-9451-4FFB8434A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E72A0-60C9-B048-896D-02549CCB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4377-9046-CA4F-B4C9-63843A84EE55}" type="datetime1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F77B5-B7CC-F940-93E6-9E958C4B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034FE-8FB2-9E4C-9E14-617CB2A8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7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7C0B2-CD84-CA4F-857F-D8917A579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1D515-31CA-214B-887D-051B78BCB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4FA29-89A7-274D-A4A4-6C89E752B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305FB-D4B7-544F-89B6-5D9A6C5E2FCC}" type="datetime1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3D18D-EADB-2346-9E87-F0FCC0014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CD8D0-D7AA-204E-BF9B-80EBC8188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6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6"/>
            <a:ext cx="12192000" cy="6858000"/>
          </a:xfrm>
          <a:prstGeom prst="rect">
            <a:avLst/>
          </a:prstGeom>
        </p:spPr>
      </p:pic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510174" y="6556947"/>
            <a:ext cx="4036484" cy="14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933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75487" y="463296"/>
            <a:ext cx="11265408" cy="626440"/>
          </a:xfrm>
        </p:spPr>
        <p:txBody>
          <a:bodyPr lIns="91440" tIns="45720" rIns="91440" bIns="45720"/>
          <a:lstStyle>
            <a:lvl1pPr>
              <a:defRPr b="0" i="0" spc="4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0"/>
          </p:nvPr>
        </p:nvSpPr>
        <p:spPr>
          <a:xfrm>
            <a:off x="475487" y="1304261"/>
            <a:ext cx="11265407" cy="4309729"/>
          </a:xfrm>
        </p:spPr>
        <p:txBody>
          <a:bodyPr/>
          <a:lstStyle>
            <a:lvl1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3" y="5828513"/>
            <a:ext cx="4148667" cy="72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8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6" b="29324"/>
          <a:stretch/>
        </p:blipFill>
        <p:spPr>
          <a:xfrm>
            <a:off x="4359" y="-1"/>
            <a:ext cx="12192000" cy="6858001"/>
          </a:xfrm>
          <a:prstGeom prst="rect">
            <a:avLst/>
          </a:prstGeom>
        </p:spPr>
      </p:pic>
      <p:sp>
        <p:nvSpPr>
          <p:cNvPr id="16" name="TextBox 3"/>
          <p:cNvSpPr txBox="1">
            <a:spLocks noChangeArrowheads="1"/>
          </p:cNvSpPr>
          <p:nvPr userDrawn="1"/>
        </p:nvSpPr>
        <p:spPr bwMode="auto">
          <a:xfrm>
            <a:off x="510174" y="6556947"/>
            <a:ext cx="4036484" cy="14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933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39186" y="2028668"/>
            <a:ext cx="9742331" cy="939385"/>
          </a:xfrm>
        </p:spPr>
        <p:txBody>
          <a:bodyPr lIns="0" tIns="0" rIns="0" bIns="0"/>
          <a:lstStyle>
            <a:lvl1pPr>
              <a:defRPr sz="8000" b="0" i="0" spc="400"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39186" y="3342865"/>
            <a:ext cx="9742331" cy="509667"/>
          </a:xfrm>
        </p:spPr>
        <p:txBody>
          <a:bodyPr lIns="0" tIns="0" rIns="0" bIns="0"/>
          <a:lstStyle>
            <a:lvl1pPr>
              <a:defRPr sz="3733" b="0" i="0" spc="40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39189" y="3938318"/>
            <a:ext cx="9742329" cy="279817"/>
          </a:xfrm>
        </p:spPr>
        <p:txBody>
          <a:bodyPr lIns="0" tIns="0" rIns="0" bIns="0"/>
          <a:lstStyle>
            <a:lvl1pPr>
              <a:defRPr sz="1600" b="0" i="0" spc="4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239187" y="1296680"/>
            <a:ext cx="9753599" cy="624589"/>
          </a:xfrm>
        </p:spPr>
        <p:txBody>
          <a:bodyPr lIns="0" tIns="0" rIns="0" bIns="0" anchor="b"/>
          <a:lstStyle>
            <a:lvl1pPr>
              <a:defRPr sz="1600" b="0" i="0" spc="4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7190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25" y="2625603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7337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7269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50323" y="4169445"/>
            <a:ext cx="2396067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3328996" y="4169445"/>
            <a:ext cx="2396067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6179447" y="4169445"/>
            <a:ext cx="2396067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9320460" y="4169445"/>
            <a:ext cx="2396067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0323" y="2139139"/>
            <a:ext cx="2396067" cy="1792816"/>
          </a:xfr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328996" y="2139139"/>
            <a:ext cx="2396067" cy="1792816"/>
          </a:xfr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179447" y="2139139"/>
            <a:ext cx="2396067" cy="1792816"/>
          </a:xfr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320460" y="2139139"/>
            <a:ext cx="2396067" cy="1792816"/>
          </a:xfr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CED5-BA9A-9541-BAF6-F6AA6526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A4CEB-44C2-2641-99E2-5A6C13F70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F0C6D-DE76-0F4A-8521-8A32E2CA8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8A90C-C7C4-9042-B236-BC07CF9D44AA}" type="datetime1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80D1C-E923-1347-AA52-41B2B35E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6BB0F-CF41-4649-91EA-13E0E980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37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87E7-BCA2-FB40-ADE2-B95612085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98F4B-C7FC-C846-9426-30F0516CD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1552A-06C8-694B-AB6A-C1B0063A2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E851-4D58-A846-BB83-2ECD6FA657DE}" type="datetime1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2D6F1-B7BC-E34A-9D30-972E4165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62A5B-F44D-3847-BE4A-96D1CE07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87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66A6-3000-3D43-8174-0DE82FAC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87A7-D23A-8445-841A-1C25B83AC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0469B-2E41-2340-827F-4D25F1C68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06AB6-EB4A-AF47-8AB7-876BFE34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B3D5D-D494-2E42-B10C-A719C742BEC3}" type="datetime1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6A4D8-89AB-024C-9290-CDCAFEADC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29388-251E-704F-A8DE-710FA7EC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31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8D66-3F2E-6244-B81E-D371E43B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A2D80-A291-354D-87CD-ED79B012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AB80A-BC07-804D-8BC2-357C46E26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6054D6-C474-2F4B-9A12-5CC58AFF7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5321B-3C5F-D346-91B9-4DDCAD6D6A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7BBED1-6DB1-3C40-9DAD-E09903D69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2A8F7-22D0-3149-881C-55A71A21CC6A}" type="datetime1">
              <a:rPr lang="en-US" smtClean="0"/>
              <a:t>8/2/19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501C9B-B13F-E34F-BD73-2E7332A1E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233C8-BEF6-7A4C-9E4F-76EA3373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5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7F535-3967-8047-9BFC-66691584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2D05B-EC97-354F-A681-236B26609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E86E9-E193-C549-B9C3-CC82BCEAB5F1}" type="datetime1">
              <a:rPr lang="en-US" smtClean="0"/>
              <a:t>8/2/19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80D0A-4B54-C446-9CDB-1224019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C6EEB-E9FB-AE4C-A335-20EDAF1F3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03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BD45BC-220A-824F-9A18-01927E63D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DE53-5D38-EB4A-BBFC-1DC3707CA331}" type="datetime1">
              <a:rPr lang="en-US" smtClean="0"/>
              <a:t>8/2/19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0D4F7C-CE9B-E045-997E-3CC8DC4D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EF8FB-F4D7-4E4E-BE6D-B3707D052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5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2C60-1FB5-E64C-AAF7-7B1F6BB88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072C-C924-174C-886E-048FC6C6D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D4250-7DB6-5940-8C8B-003BD0FA6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B2F4B-F00E-6347-A245-9D1482F4E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7F7C-74A5-8A41-96D7-E2AD21601A01}" type="datetime1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32044-B136-0340-8742-A6CD661D6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1E674-EF8A-9B4F-B4D6-EC66331A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86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CF28-CC03-7740-BE6A-2F8E7110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A63012-C2C9-6949-A16F-18F9AA9110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3E069B-7FE6-D848-884F-2670F701F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905F7-3D01-674F-825A-B5A183DF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F9556-2D99-CA4A-A126-171CE34C23B4}" type="datetime1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8D94E-E96B-004F-AE86-8AB4876BC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CEE99-7914-1D49-8F19-2E270D18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54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DD9E5-985B-0643-8DBB-AB087244B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B43BA-A5E6-9A47-A388-E08AB21CF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7B37F-B8AF-3747-8B7C-4158DC7A2E52}" type="datetime1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708E2-9C4D-704A-A00E-9778861DD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AWS@Expedia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810B5-1339-4D49-A637-26130395F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2452" y="585230"/>
            <a:ext cx="9742331" cy="2614047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rPr>
              <a:t>Architecting for ML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On AWS</a:t>
            </a:r>
            <a:endParaRPr lang="en-US" b="1" dirty="0">
              <a:solidFill>
                <a:schemeClr val="bg1"/>
              </a:solidFill>
              <a:latin typeface="Amazon Ember Light" charset="0"/>
              <a:ea typeface="Amazon Ember Light" charset="0"/>
              <a:cs typeface="Amazon Ember Light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0728" y="3467845"/>
            <a:ext cx="9742331" cy="5096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Amazon </a:t>
            </a:r>
            <a:r>
              <a:rPr lang="en-US" dirty="0" err="1">
                <a:solidFill>
                  <a:schemeClr val="bg1"/>
                </a:solidFill>
              </a:rPr>
              <a:t>SageMaker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0728" y="5335924"/>
            <a:ext cx="9742329" cy="5996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Emily Webber</a:t>
            </a:r>
          </a:p>
        </p:txBody>
      </p:sp>
    </p:spTree>
    <p:extLst>
      <p:ext uri="{BB962C8B-B14F-4D97-AF65-F5344CB8AC3E}">
        <p14:creationId xmlns:p14="http://schemas.microsoft.com/office/powerpoint/2010/main" val="4014610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D15E3-6008-0740-B5E5-FEB589413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 I need to combine any columns?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124E2-4F49-2B4F-8A4D-02D7825BA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EF2B8-FEF7-C64F-B5F9-CB6B0FB77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" y="3454313"/>
            <a:ext cx="12192000" cy="927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011154-2289-C146-8F95-DAD96277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906"/>
            <a:ext cx="12192000" cy="23069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758C63-18EF-7A42-82D0-F0E29A900F1B}"/>
              </a:ext>
            </a:extLst>
          </p:cNvPr>
          <p:cNvSpPr/>
          <p:nvPr/>
        </p:nvSpPr>
        <p:spPr>
          <a:xfrm>
            <a:off x="338666" y="5190299"/>
            <a:ext cx="102277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awslabs</a:t>
            </a:r>
            <a:r>
              <a:rPr lang="en-US" dirty="0"/>
              <a:t>/amazon-</a:t>
            </a:r>
            <a:r>
              <a:rPr lang="en-US" dirty="0" err="1"/>
              <a:t>sagemaker</a:t>
            </a:r>
            <a:r>
              <a:rPr lang="en-US" dirty="0"/>
              <a:t>-examples/blob/master/</a:t>
            </a:r>
            <a:r>
              <a:rPr lang="en-US" dirty="0" err="1"/>
              <a:t>hyperparameter_tuning</a:t>
            </a:r>
            <a:r>
              <a:rPr lang="en-US" dirty="0"/>
              <a:t>/</a:t>
            </a:r>
            <a:r>
              <a:rPr lang="en-US" dirty="0" err="1"/>
              <a:t>xgboost_direct_marketing</a:t>
            </a:r>
            <a:r>
              <a:rPr lang="en-US" dirty="0"/>
              <a:t>/</a:t>
            </a:r>
            <a:r>
              <a:rPr lang="en-US" dirty="0" err="1"/>
              <a:t>hpo_xgboost_direct_marketing_sagemaker_python_sdk.ipynb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276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2460-F4DA-4E4D-BEC6-A1DD68509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 I need to transform any columns? </a:t>
            </a:r>
            <a:br>
              <a:rPr lang="en-US" dirty="0"/>
            </a:br>
            <a:r>
              <a:rPr lang="en-US" dirty="0"/>
              <a:t>One Hot 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722A6-35C5-FF4E-8CE5-3E110F3CE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84528-3AB7-0A4A-BD7F-481A14739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583" y="1759952"/>
            <a:ext cx="5058833" cy="1797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16688E-E4BB-3342-BD59-E633CE430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3492324"/>
            <a:ext cx="9493250" cy="980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3EDD8-5FD4-0A4F-82CA-F08993CA6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266" y="4675928"/>
            <a:ext cx="5215467" cy="1703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04BB9-B2DB-FB43-AC49-98742AB166A3}"/>
              </a:ext>
            </a:extLst>
          </p:cNvPr>
          <p:cNvSpPr txBox="1"/>
          <p:nvPr/>
        </p:nvSpPr>
        <p:spPr>
          <a:xfrm>
            <a:off x="1117600" y="194759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20B1FB-C4CC-6C44-888C-F59274DDFC70}"/>
              </a:ext>
            </a:extLst>
          </p:cNvPr>
          <p:cNvSpPr txBox="1"/>
          <p:nvPr/>
        </p:nvSpPr>
        <p:spPr>
          <a:xfrm>
            <a:off x="1117600" y="3549517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D86E3-9CE1-5A47-8C58-22AEE170A2B8}"/>
              </a:ext>
            </a:extLst>
          </p:cNvPr>
          <p:cNvSpPr txBox="1"/>
          <p:nvPr/>
        </p:nvSpPr>
        <p:spPr>
          <a:xfrm>
            <a:off x="1117600" y="5019211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59318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2460-F4DA-4E4D-BEC6-A1DD68509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 I need to transform any columns? </a:t>
            </a:r>
            <a:br>
              <a:rPr lang="en-US" dirty="0"/>
            </a:br>
            <a:r>
              <a:rPr lang="en-US" dirty="0"/>
              <a:t>Min Max Scaling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722A6-35C5-FF4E-8CE5-3E110F3CE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33AE0-6935-3342-A460-B06AC1B8A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727267" cy="455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53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4EC0-23FC-8545-AF4A-7A051AC32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my x’s correlated with y? With other x’s?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7C6A5-291A-3B46-8C81-DC8EC76A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63FAB-82E1-8244-9CED-9CB97B4B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7" y="1146439"/>
            <a:ext cx="9544615" cy="40012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264D1E-37A0-A04E-83B8-141E8641C289}"/>
              </a:ext>
            </a:extLst>
          </p:cNvPr>
          <p:cNvSpPr/>
          <p:nvPr/>
        </p:nvSpPr>
        <p:spPr>
          <a:xfrm>
            <a:off x="249767" y="5987018"/>
            <a:ext cx="7755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pythonprogramming.net</a:t>
            </a:r>
            <a:r>
              <a:rPr lang="en-US" dirty="0"/>
              <a:t>/pandas-statistics-correlation-tables-how-to/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D3D82-64D3-FD4A-A7B7-5D2D49B9F29A}"/>
              </a:ext>
            </a:extLst>
          </p:cNvPr>
          <p:cNvSpPr txBox="1"/>
          <p:nvPr/>
        </p:nvSpPr>
        <p:spPr>
          <a:xfrm>
            <a:off x="9194800" y="1371600"/>
            <a:ext cx="27474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Try to handle columns that are highly correlated with each other.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Try to not include columns that have very little correlation with the target.</a:t>
            </a:r>
          </a:p>
        </p:txBody>
      </p:sp>
    </p:spTree>
    <p:extLst>
      <p:ext uri="{BB962C8B-B14F-4D97-AF65-F5344CB8AC3E}">
        <p14:creationId xmlns:p14="http://schemas.microsoft.com/office/powerpoint/2010/main" val="3245791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CA1C-8110-8441-9B7C-F6D7C978B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Should I find the basic components?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FD256-9B23-4D4A-B94B-F1BFEC6D4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D6BA5-1C61-0748-84A8-061197480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706"/>
            <a:ext cx="12192000" cy="2167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AF8C50-C0CF-EF47-86AF-0340D666B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2" y="2865056"/>
            <a:ext cx="5905500" cy="3748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6557B7-2DA1-DA4B-B172-AFE0FABC1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34" y="3126801"/>
            <a:ext cx="4106333" cy="33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13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BA6EA-58CD-314F-B994-4F79C512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86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Should I use data augmentation?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CB3AD-9D2E-2849-B50F-DB227E67B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B71B1-53C1-D343-8547-33FCBA3C9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6" y="909088"/>
            <a:ext cx="10752667" cy="476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DB0561-2331-9145-B650-49D62A4C6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6057900"/>
            <a:ext cx="6464300" cy="80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99EF50-4260-CD43-B854-22BE22CB0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350" y="5718655"/>
            <a:ext cx="4201583" cy="8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19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BD8A-00F3-994D-A546-66161F12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7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For Deep Learning:</a:t>
            </a:r>
            <a:br>
              <a:rPr lang="en-US" dirty="0"/>
            </a:br>
            <a:r>
              <a:rPr lang="en-US" dirty="0"/>
              <a:t> Should I use a pretrained model?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D9AE5-FFA8-554C-B8FF-1C10CE5A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AD049-11CC-7249-A02C-55B638DBC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690"/>
            <a:ext cx="12192000" cy="3257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D9935E-6C5C-B949-819D-9C3C96AE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917414"/>
            <a:ext cx="64008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53BE2B-7F40-CD47-A6E5-6DD54D5F0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534" y="5827182"/>
            <a:ext cx="5892800" cy="800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7E8452-32A6-8948-968D-C6BCF65AE46C}"/>
              </a:ext>
            </a:extLst>
          </p:cNvPr>
          <p:cNvSpPr txBox="1"/>
          <p:nvPr/>
        </p:nvSpPr>
        <p:spPr>
          <a:xfrm>
            <a:off x="10680700" y="237269"/>
            <a:ext cx="109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Hint: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2570074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E1C4D6-AE5A-0A4D-9FA6-359C87F96DE6}"/>
              </a:ext>
            </a:extLst>
          </p:cNvPr>
          <p:cNvSpPr/>
          <p:nvPr/>
        </p:nvSpPr>
        <p:spPr>
          <a:xfrm>
            <a:off x="475487" y="5816600"/>
            <a:ext cx="4236213" cy="784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5487" y="309616"/>
            <a:ext cx="11265408" cy="626440"/>
          </a:xfrm>
        </p:spPr>
        <p:txBody>
          <a:bodyPr/>
          <a:lstStyle/>
          <a:p>
            <a:pPr algn="ctr"/>
            <a:r>
              <a:rPr lang="en-US" dirty="0"/>
              <a:t>Feature Engineering - Practical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ACFF4-C19C-8848-B8AC-DA8C21E5B86A}"/>
              </a:ext>
            </a:extLst>
          </p:cNvPr>
          <p:cNvSpPr txBox="1"/>
          <p:nvPr/>
        </p:nvSpPr>
        <p:spPr>
          <a:xfrm>
            <a:off x="610398" y="1520627"/>
            <a:ext cx="10662205" cy="3711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How do I change the type of data I’m working with?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What Python and Pandas functions will I use?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Are my X’s and Y’s actually lining up? If not, why?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Do I have the mechanics properly set up?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Do I have everything I need to launch my training job?</a:t>
            </a:r>
          </a:p>
        </p:txBody>
      </p:sp>
    </p:spTree>
    <p:extLst>
      <p:ext uri="{BB962C8B-B14F-4D97-AF65-F5344CB8AC3E}">
        <p14:creationId xmlns:p14="http://schemas.microsoft.com/office/powerpoint/2010/main" val="225033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E1C4D6-AE5A-0A4D-9FA6-359C87F96DE6}"/>
              </a:ext>
            </a:extLst>
          </p:cNvPr>
          <p:cNvSpPr/>
          <p:nvPr/>
        </p:nvSpPr>
        <p:spPr>
          <a:xfrm>
            <a:off x="475487" y="5816600"/>
            <a:ext cx="4236213" cy="784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5487" y="309616"/>
            <a:ext cx="11265408" cy="626440"/>
          </a:xfrm>
        </p:spPr>
        <p:txBody>
          <a:bodyPr/>
          <a:lstStyle/>
          <a:p>
            <a:pPr algn="ctr"/>
            <a:r>
              <a:rPr lang="en-US" dirty="0"/>
              <a:t>Python &amp; Pandas: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ACFF4-C19C-8848-B8AC-DA8C21E5B86A}"/>
              </a:ext>
            </a:extLst>
          </p:cNvPr>
          <p:cNvSpPr txBox="1"/>
          <p:nvPr/>
        </p:nvSpPr>
        <p:spPr>
          <a:xfrm>
            <a:off x="946421" y="936056"/>
            <a:ext cx="10662205" cy="666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import pandas as 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pd</a:t>
            </a:r>
            <a:endParaRPr lang="en-US" sz="32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df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  = 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pd.read_csv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(“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file_name.csv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”)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headers  = list(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df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df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[“my columns”].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hist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for 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idx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, row in 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df.iterrows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():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	d = row[“my column”]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	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df.iloc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[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idx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, “other column”] =  d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>
              <a:lnSpc>
                <a:spcPct val="150000"/>
              </a:lnSpc>
            </a:pPr>
            <a:endParaRPr lang="en-US" sz="32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67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4DD79-5AC2-9947-B97A-3AC85861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66" y="922872"/>
            <a:ext cx="11353800" cy="4792134"/>
          </a:xfrm>
        </p:spPr>
        <p:txBody>
          <a:bodyPr anchor="ctr"/>
          <a:lstStyle/>
          <a:p>
            <a:pPr algn="ctr"/>
            <a:r>
              <a:rPr lang="en-US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df</a:t>
            </a:r>
            <a:b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</a:b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positive_over_200 =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df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[ (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df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[‘target’] == 1) &amp; 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df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[‘value] &gt; 200)]</a:t>
            </a:r>
            <a:b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</a:br>
            <a:b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</a:b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positive_over_200[‘value’].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value_counts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()</a:t>
            </a:r>
            <a:b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</a:br>
            <a:b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</a:b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df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[‘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new_column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’] = [“s” for 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 in range(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df.shape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[0])]</a:t>
            </a:r>
            <a:b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</a:br>
            <a:b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</a:b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merge, 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concat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, join</a:t>
            </a:r>
            <a:b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</a:br>
            <a:b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</a:b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!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aws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 s3 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cp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 s3://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source_bucket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/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file_name.csv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 .</a:t>
            </a:r>
            <a:b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</a:b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!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aws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 s3 sync s3://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source_bucket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/folder .</a:t>
            </a:r>
            <a:b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</a:b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!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aws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 s3 sync 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source_folder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 s3://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source_bucket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/folder </a:t>
            </a:r>
            <a:b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</a:br>
            <a:b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</a:b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pd.get_dummies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(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df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, columns)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629B1-F2CF-144D-8671-965FDF3A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0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D002-2E2D-CD41-90F6-6E73E9778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40076"/>
            <a:ext cx="11353800" cy="789117"/>
          </a:xfrm>
        </p:spPr>
        <p:txBody>
          <a:bodyPr/>
          <a:lstStyle/>
          <a:p>
            <a:pPr algn="ctr"/>
            <a:r>
              <a:rPr lang="en-US" b="1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Architecting for Machine Learning Agenda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00C41-BBD4-3045-9549-2A2293720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1380"/>
            <a:ext cx="2743200" cy="365125"/>
          </a:xfrm>
        </p:spPr>
        <p:txBody>
          <a:bodyPr/>
          <a:lstStyle/>
          <a:p>
            <a:fld id="{8215FB02-CD11-4A46-A1BA-F77A6716864E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7F0A3-59BA-3247-9CD5-6DC9F3881404}"/>
              </a:ext>
            </a:extLst>
          </p:cNvPr>
          <p:cNvSpPr/>
          <p:nvPr/>
        </p:nvSpPr>
        <p:spPr>
          <a:xfrm>
            <a:off x="419100" y="1454046"/>
            <a:ext cx="3418382" cy="4047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Day 1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ML on AWS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NLP Lab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Teams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New Problem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BBA5E7-D01F-2945-97FB-AD3526DB7E15}"/>
              </a:ext>
            </a:extLst>
          </p:cNvPr>
          <p:cNvSpPr/>
          <p:nvPr/>
        </p:nvSpPr>
        <p:spPr>
          <a:xfrm>
            <a:off x="4386809" y="1454046"/>
            <a:ext cx="3418382" cy="4047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Day 2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Feature Engineering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Project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79F511-F4E7-6845-98CC-A87EC0EA9E43}"/>
              </a:ext>
            </a:extLst>
          </p:cNvPr>
          <p:cNvSpPr/>
          <p:nvPr/>
        </p:nvSpPr>
        <p:spPr>
          <a:xfrm>
            <a:off x="8354518" y="1454046"/>
            <a:ext cx="3418382" cy="4047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Day 3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Going Into Production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Build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Present!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BF88A3-E8A6-9B45-A1C8-6DFA22C3FE24}"/>
              </a:ext>
            </a:extLst>
          </p:cNvPr>
          <p:cNvSpPr/>
          <p:nvPr/>
        </p:nvSpPr>
        <p:spPr>
          <a:xfrm>
            <a:off x="419100" y="3747542"/>
            <a:ext cx="3418382" cy="284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731371-4B69-B44F-B0A3-B8BFAC1A1F73}"/>
              </a:ext>
            </a:extLst>
          </p:cNvPr>
          <p:cNvSpPr/>
          <p:nvPr/>
        </p:nvSpPr>
        <p:spPr>
          <a:xfrm>
            <a:off x="4386809" y="3747542"/>
            <a:ext cx="3418382" cy="2848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A8EA08-FF8F-F24C-A9D7-E3675262E1D1}"/>
              </a:ext>
            </a:extLst>
          </p:cNvPr>
          <p:cNvSpPr/>
          <p:nvPr/>
        </p:nvSpPr>
        <p:spPr>
          <a:xfrm>
            <a:off x="8354518" y="3747542"/>
            <a:ext cx="3418382" cy="284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70DF9-C14E-D849-BD24-C622DC2455DA}"/>
              </a:ext>
            </a:extLst>
          </p:cNvPr>
          <p:cNvSpPr/>
          <p:nvPr/>
        </p:nvSpPr>
        <p:spPr>
          <a:xfrm>
            <a:off x="419100" y="5711256"/>
            <a:ext cx="3418382" cy="965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Write 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AA639-7865-5040-88D8-006F920F74B5}"/>
              </a:ext>
            </a:extLst>
          </p:cNvPr>
          <p:cNvSpPr/>
          <p:nvPr/>
        </p:nvSpPr>
        <p:spPr>
          <a:xfrm>
            <a:off x="4386809" y="5730801"/>
            <a:ext cx="3418382" cy="965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New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EC70B8-4FCD-5F4B-855D-FA246B35AD50}"/>
              </a:ext>
            </a:extLst>
          </p:cNvPr>
          <p:cNvSpPr/>
          <p:nvPr/>
        </p:nvSpPr>
        <p:spPr>
          <a:xfrm>
            <a:off x="8354518" y="5730801"/>
            <a:ext cx="3418382" cy="965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911274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3D3E-EB22-E647-86C8-688B980B6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8756"/>
            <a:ext cx="10515600" cy="2881844"/>
          </a:xfrm>
        </p:spPr>
        <p:txBody>
          <a:bodyPr/>
          <a:lstStyle/>
          <a:p>
            <a:pPr algn="ctr"/>
            <a:r>
              <a:rPr lang="en-US" dirty="0"/>
              <a:t>Course Materials Download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tinyurl.com</a:t>
            </a:r>
            <a:r>
              <a:rPr lang="en-US" dirty="0"/>
              <a:t>/y4d7nfay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57AF-21C5-2649-8FD1-06540BB3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19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02AA-B518-1D45-AA2C-BA126F49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C4068-2D91-BE40-AE0B-9F3884E34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Dive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2200E-FEC3-5945-9BBF-316D1B97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10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69340F-CA98-854E-B97E-4D54FF45E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52" y="255917"/>
            <a:ext cx="10940405" cy="726923"/>
          </a:xfrm>
        </p:spPr>
        <p:txBody>
          <a:bodyPr/>
          <a:lstStyle/>
          <a:p>
            <a:r>
              <a:rPr lang="en-US" sz="3733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Confusion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3B264-99CF-D14F-A13E-37FA79F9C06B}"/>
              </a:ext>
            </a:extLst>
          </p:cNvPr>
          <p:cNvSpPr txBox="1"/>
          <p:nvPr/>
        </p:nvSpPr>
        <p:spPr>
          <a:xfrm>
            <a:off x="397563" y="3444980"/>
            <a:ext cx="33752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Your Labeled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D5E61-60A0-4948-9B58-D423DA8584D7}"/>
              </a:ext>
            </a:extLst>
          </p:cNvPr>
          <p:cNvSpPr txBox="1"/>
          <p:nvPr/>
        </p:nvSpPr>
        <p:spPr>
          <a:xfrm>
            <a:off x="5406604" y="792089"/>
            <a:ext cx="553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Your Model’s Predictions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36B2D14-A7EE-954A-A631-CDB57057AA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6779" y="1758215"/>
          <a:ext cx="7580443" cy="4250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70995">
                  <a:extLst>
                    <a:ext uri="{9D8B030D-6E8A-4147-A177-3AD203B41FA5}">
                      <a16:colId xmlns:a16="http://schemas.microsoft.com/office/drawing/2014/main" val="2202992268"/>
                    </a:ext>
                  </a:extLst>
                </a:gridCol>
                <a:gridCol w="2668712">
                  <a:extLst>
                    <a:ext uri="{9D8B030D-6E8A-4147-A177-3AD203B41FA5}">
                      <a16:colId xmlns:a16="http://schemas.microsoft.com/office/drawing/2014/main" val="1198207541"/>
                    </a:ext>
                  </a:extLst>
                </a:gridCol>
                <a:gridCol w="2940736">
                  <a:extLst>
                    <a:ext uri="{9D8B030D-6E8A-4147-A177-3AD203B41FA5}">
                      <a16:colId xmlns:a16="http://schemas.microsoft.com/office/drawing/2014/main" val="2531257452"/>
                    </a:ext>
                  </a:extLst>
                </a:gridCol>
              </a:tblGrid>
              <a:tr h="1211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42522712"/>
                  </a:ext>
                </a:extLst>
              </a:tr>
              <a:tr h="151924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999553211"/>
                  </a:ext>
                </a:extLst>
              </a:tr>
              <a:tr h="151924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423124061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8238C3C-0999-EC4E-A8C2-5EFC3FA48F89}"/>
              </a:ext>
            </a:extLst>
          </p:cNvPr>
          <p:cNvSpPr txBox="1"/>
          <p:nvPr/>
        </p:nvSpPr>
        <p:spPr>
          <a:xfrm>
            <a:off x="4295966" y="3444981"/>
            <a:ext cx="2555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Positive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A49AE-2738-BF4D-9232-9886588A59A3}"/>
              </a:ext>
            </a:extLst>
          </p:cNvPr>
          <p:cNvSpPr txBox="1"/>
          <p:nvPr/>
        </p:nvSpPr>
        <p:spPr>
          <a:xfrm>
            <a:off x="4257043" y="4931128"/>
            <a:ext cx="2555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Negative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841FFC-AA2E-A345-AC2D-7FF43650AE02}"/>
              </a:ext>
            </a:extLst>
          </p:cNvPr>
          <p:cNvSpPr txBox="1"/>
          <p:nvPr/>
        </p:nvSpPr>
        <p:spPr>
          <a:xfrm>
            <a:off x="6515574" y="2074485"/>
            <a:ext cx="2555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Positive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4E8EA5-FA47-FE4B-9963-340542619C5C}"/>
              </a:ext>
            </a:extLst>
          </p:cNvPr>
          <p:cNvSpPr txBox="1"/>
          <p:nvPr/>
        </p:nvSpPr>
        <p:spPr>
          <a:xfrm>
            <a:off x="9620855" y="2074485"/>
            <a:ext cx="1742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Negative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48BBD8-C1CC-324D-B599-3BAD6F09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361" y="3281069"/>
            <a:ext cx="944071" cy="8192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FD32C2-0DC1-794A-A27C-FEA0C691B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134" y="4953290"/>
            <a:ext cx="931956" cy="808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FC4FA0-A181-FF4C-A2A7-268D070E3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525" y="4838683"/>
            <a:ext cx="718368" cy="8209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D6B9A5-792E-B640-81BE-8A9A1FAE5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814" y="3342894"/>
            <a:ext cx="730644" cy="8350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AC54D6-2869-1A45-A800-CC05D88A1C3B}"/>
              </a:ext>
            </a:extLst>
          </p:cNvPr>
          <p:cNvSpPr txBox="1"/>
          <p:nvPr/>
        </p:nvSpPr>
        <p:spPr>
          <a:xfrm>
            <a:off x="6275329" y="3267762"/>
            <a:ext cx="1188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True </a:t>
            </a:r>
          </a:p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Positive</a:t>
            </a:r>
          </a:p>
          <a:p>
            <a:endParaRPr lang="en-US" sz="24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E524E4-5A97-EB48-8454-8936FF307B37}"/>
              </a:ext>
            </a:extLst>
          </p:cNvPr>
          <p:cNvSpPr txBox="1"/>
          <p:nvPr/>
        </p:nvSpPr>
        <p:spPr>
          <a:xfrm>
            <a:off x="6264517" y="4814470"/>
            <a:ext cx="11929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False </a:t>
            </a:r>
          </a:p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Positive</a:t>
            </a:r>
          </a:p>
          <a:p>
            <a:endParaRPr lang="en-US" sz="24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B14999-C903-2A49-ABD6-4996FC99FFB8}"/>
              </a:ext>
            </a:extLst>
          </p:cNvPr>
          <p:cNvSpPr txBox="1"/>
          <p:nvPr/>
        </p:nvSpPr>
        <p:spPr>
          <a:xfrm>
            <a:off x="8984377" y="3321870"/>
            <a:ext cx="13468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False </a:t>
            </a:r>
          </a:p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Negative</a:t>
            </a:r>
          </a:p>
          <a:p>
            <a:endParaRPr lang="en-US" sz="24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53E07F-1D79-EC45-BC61-E3FA05B6DF13}"/>
              </a:ext>
            </a:extLst>
          </p:cNvPr>
          <p:cNvSpPr txBox="1"/>
          <p:nvPr/>
        </p:nvSpPr>
        <p:spPr>
          <a:xfrm>
            <a:off x="8963398" y="4838683"/>
            <a:ext cx="13468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True </a:t>
            </a:r>
          </a:p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Negative</a:t>
            </a:r>
          </a:p>
          <a:p>
            <a:endParaRPr lang="en-US" sz="24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32790ED-35FC-5D4C-BFB5-0B6E898107F7}"/>
              </a:ext>
            </a:extLst>
          </p:cNvPr>
          <p:cNvSpPr/>
          <p:nvPr/>
        </p:nvSpPr>
        <p:spPr>
          <a:xfrm>
            <a:off x="10125349" y="2470563"/>
            <a:ext cx="1799343" cy="1557653"/>
          </a:xfrm>
          <a:prstGeom prst="ellipse">
            <a:avLst/>
          </a:prstGeom>
          <a:solidFill>
            <a:srgbClr val="FFFB0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618812-E857-1140-B0A0-F77544038FD0}"/>
              </a:ext>
            </a:extLst>
          </p:cNvPr>
          <p:cNvSpPr/>
          <p:nvPr/>
        </p:nvSpPr>
        <p:spPr>
          <a:xfrm>
            <a:off x="7470452" y="5247257"/>
            <a:ext cx="1640003" cy="1577475"/>
          </a:xfrm>
          <a:prstGeom prst="ellipse">
            <a:avLst/>
          </a:prstGeom>
          <a:solidFill>
            <a:srgbClr val="FFFB0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37D663-C608-6341-B2CB-06BED9AEC242}"/>
              </a:ext>
            </a:extLst>
          </p:cNvPr>
          <p:cNvSpPr txBox="1"/>
          <p:nvPr/>
        </p:nvSpPr>
        <p:spPr>
          <a:xfrm>
            <a:off x="7553095" y="5792881"/>
            <a:ext cx="1438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Precision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4E6495-F7CB-274A-B786-888A3EB66BD7}"/>
              </a:ext>
            </a:extLst>
          </p:cNvPr>
          <p:cNvSpPr txBox="1"/>
          <p:nvPr/>
        </p:nvSpPr>
        <p:spPr>
          <a:xfrm>
            <a:off x="10167660" y="3006692"/>
            <a:ext cx="171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49646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0" grpId="1"/>
      <p:bldP spid="11" grpId="0"/>
      <p:bldP spid="11" grpId="1"/>
      <p:bldP spid="13" grpId="0"/>
      <p:bldP spid="21" grpId="0"/>
      <p:bldP spid="22" grpId="0"/>
      <p:bldP spid="23" grpId="0"/>
      <p:bldP spid="24" grpId="0"/>
      <p:bldP spid="28" grpId="0" animBg="1"/>
      <p:bldP spid="30" grpId="0" animBg="1"/>
      <p:bldP spid="31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A2B70-2446-DB4C-B093-610047924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52" y="258178"/>
            <a:ext cx="10940405" cy="726923"/>
          </a:xfrm>
        </p:spPr>
        <p:txBody>
          <a:bodyPr/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Common Model Evaluation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03924-271D-D54B-8A03-48737EBF6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Accuracy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783E0-96AF-A749-9492-797F8C1C6CA3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Precision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7C568-02E7-CF4A-8B16-21A031A6E6EA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577292" y="4169445"/>
            <a:ext cx="2396067" cy="454587"/>
          </a:xfrm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Recall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37127-E09B-9943-99D9-41280A1B716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AUC of ROC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A7311E-AB7D-E443-A12D-FE7A21FEF077}"/>
                  </a:ext>
                </a:extLst>
              </p:cNvPr>
              <p:cNvSpPr txBox="1"/>
              <p:nvPr/>
            </p:nvSpPr>
            <p:spPr>
              <a:xfrm>
                <a:off x="449053" y="2689811"/>
                <a:ext cx="230191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Predictions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mazon Ember Thin" panose="020B0303020204020204" pitchFamily="34" charset="0"/>
                  <a:ea typeface="Amazon Ember Thin" panose="020B0303020204020204" pitchFamily="34" charset="0"/>
                  <a:cs typeface="Amazon Ember Thin" panose="020B0303020204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A7311E-AB7D-E443-A12D-FE7A21FEF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53" y="2689811"/>
                <a:ext cx="2301912" cy="691471"/>
              </a:xfrm>
              <a:prstGeom prst="rect">
                <a:avLst/>
              </a:prstGeom>
              <a:blipFill>
                <a:blip r:embed="rId2"/>
                <a:stretch>
                  <a:fillRect l="-2186" r="-2186" b="-3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6B2F7C-EF43-3542-ADD5-03BACD0A57C5}"/>
                  </a:ext>
                </a:extLst>
              </p:cNvPr>
              <p:cNvSpPr txBox="1"/>
              <p:nvPr/>
            </p:nvSpPr>
            <p:spPr>
              <a:xfrm>
                <a:off x="3300774" y="2710215"/>
                <a:ext cx="26738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Positive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Predictions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mazon Ember Thin" panose="020B0303020204020204" pitchFamily="34" charset="0"/>
                  <a:ea typeface="Amazon Ember Thin" panose="020B0303020204020204" pitchFamily="34" charset="0"/>
                  <a:cs typeface="Amazon Ember Thin" panose="020B0303020204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6B2F7C-EF43-3542-ADD5-03BACD0A5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774" y="2710215"/>
                <a:ext cx="2673809" cy="691471"/>
              </a:xfrm>
              <a:prstGeom prst="rect">
                <a:avLst/>
              </a:prstGeom>
              <a:blipFill>
                <a:blip r:embed="rId3"/>
                <a:stretch>
                  <a:fillRect l="-1896" r="-2370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9BDFC4-D5C8-8D44-922C-B0D967F3EC9A}"/>
                  </a:ext>
                </a:extLst>
              </p:cNvPr>
              <p:cNvSpPr txBox="1"/>
              <p:nvPr/>
            </p:nvSpPr>
            <p:spPr>
              <a:xfrm>
                <a:off x="6551670" y="2710215"/>
                <a:ext cx="2274661" cy="753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Positive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Samples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mazon Ember Thin" panose="020B0303020204020204" pitchFamily="34" charset="0"/>
                  <a:ea typeface="Amazon Ember Thin" panose="020B0303020204020204" pitchFamily="34" charset="0"/>
                  <a:cs typeface="Amazon Ember Thin" panose="020B0303020204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9BDFC4-D5C8-8D44-922C-B0D967F3E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670" y="2710215"/>
                <a:ext cx="2274661" cy="753668"/>
              </a:xfrm>
              <a:prstGeom prst="rect">
                <a:avLst/>
              </a:prstGeom>
              <a:blipFill>
                <a:blip r:embed="rId4"/>
                <a:stretch>
                  <a:fillRect l="-2793" r="-3911"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62CC6E3-094B-1A4C-8F54-F79CF7D12055}"/>
              </a:ext>
            </a:extLst>
          </p:cNvPr>
          <p:cNvCxnSpPr/>
          <p:nvPr/>
        </p:nvCxnSpPr>
        <p:spPr>
          <a:xfrm>
            <a:off x="9581634" y="3671280"/>
            <a:ext cx="18737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310488-133C-2A4B-959C-7EA6D22ACD13}"/>
              </a:ext>
            </a:extLst>
          </p:cNvPr>
          <p:cNvCxnSpPr/>
          <p:nvPr/>
        </p:nvCxnSpPr>
        <p:spPr>
          <a:xfrm flipV="1">
            <a:off x="9581633" y="2374233"/>
            <a:ext cx="0" cy="1276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A0C42C43-7AD6-5F4D-B96A-BFC9FE9B7A14}"/>
              </a:ext>
            </a:extLst>
          </p:cNvPr>
          <p:cNvSpPr/>
          <p:nvPr/>
        </p:nvSpPr>
        <p:spPr>
          <a:xfrm>
            <a:off x="9625264" y="2463261"/>
            <a:ext cx="1604211" cy="1181505"/>
          </a:xfrm>
          <a:custGeom>
            <a:avLst/>
            <a:gdLst>
              <a:gd name="connsiteX0" fmla="*/ 0 w 1203158"/>
              <a:gd name="connsiteY0" fmla="*/ 886129 h 886129"/>
              <a:gd name="connsiteX1" fmla="*/ 9626 w 1203158"/>
              <a:gd name="connsiteY1" fmla="*/ 693623 h 886129"/>
              <a:gd name="connsiteX2" fmla="*/ 38501 w 1203158"/>
              <a:gd name="connsiteY2" fmla="*/ 597371 h 886129"/>
              <a:gd name="connsiteX3" fmla="*/ 57752 w 1203158"/>
              <a:gd name="connsiteY3" fmla="*/ 539619 h 886129"/>
              <a:gd name="connsiteX4" fmla="*/ 67377 w 1203158"/>
              <a:gd name="connsiteY4" fmla="*/ 510743 h 886129"/>
              <a:gd name="connsiteX5" fmla="*/ 86628 w 1203158"/>
              <a:gd name="connsiteY5" fmla="*/ 481868 h 886129"/>
              <a:gd name="connsiteX6" fmla="*/ 105878 w 1203158"/>
              <a:gd name="connsiteY6" fmla="*/ 424116 h 886129"/>
              <a:gd name="connsiteX7" fmla="*/ 163630 w 1203158"/>
              <a:gd name="connsiteY7" fmla="*/ 337489 h 886129"/>
              <a:gd name="connsiteX8" fmla="*/ 221381 w 1203158"/>
              <a:gd name="connsiteY8" fmla="*/ 250861 h 886129"/>
              <a:gd name="connsiteX9" fmla="*/ 240632 w 1203158"/>
              <a:gd name="connsiteY9" fmla="*/ 221986 h 886129"/>
              <a:gd name="connsiteX10" fmla="*/ 269508 w 1203158"/>
              <a:gd name="connsiteY10" fmla="*/ 202735 h 886129"/>
              <a:gd name="connsiteX11" fmla="*/ 327259 w 1203158"/>
              <a:gd name="connsiteY11" fmla="*/ 154609 h 886129"/>
              <a:gd name="connsiteX12" fmla="*/ 346510 w 1203158"/>
              <a:gd name="connsiteY12" fmla="*/ 125733 h 886129"/>
              <a:gd name="connsiteX13" fmla="*/ 404261 w 1203158"/>
              <a:gd name="connsiteY13" fmla="*/ 96857 h 886129"/>
              <a:gd name="connsiteX14" fmla="*/ 433137 w 1203158"/>
              <a:gd name="connsiteY14" fmla="*/ 77607 h 886129"/>
              <a:gd name="connsiteX15" fmla="*/ 519765 w 1203158"/>
              <a:gd name="connsiteY15" fmla="*/ 58356 h 886129"/>
              <a:gd name="connsiteX16" fmla="*/ 606392 w 1203158"/>
              <a:gd name="connsiteY16" fmla="*/ 29480 h 886129"/>
              <a:gd name="connsiteX17" fmla="*/ 635268 w 1203158"/>
              <a:gd name="connsiteY17" fmla="*/ 19855 h 886129"/>
              <a:gd name="connsiteX18" fmla="*/ 664144 w 1203158"/>
              <a:gd name="connsiteY18" fmla="*/ 10230 h 886129"/>
              <a:gd name="connsiteX19" fmla="*/ 895150 w 1203158"/>
              <a:gd name="connsiteY19" fmla="*/ 19855 h 886129"/>
              <a:gd name="connsiteX20" fmla="*/ 943276 w 1203158"/>
              <a:gd name="connsiteY20" fmla="*/ 29480 h 886129"/>
              <a:gd name="connsiteX21" fmla="*/ 1087655 w 1203158"/>
              <a:gd name="connsiteY21" fmla="*/ 19855 h 886129"/>
              <a:gd name="connsiteX22" fmla="*/ 1135781 w 1203158"/>
              <a:gd name="connsiteY22" fmla="*/ 10230 h 886129"/>
              <a:gd name="connsiteX23" fmla="*/ 1174283 w 1203158"/>
              <a:gd name="connsiteY23" fmla="*/ 604 h 886129"/>
              <a:gd name="connsiteX24" fmla="*/ 1203158 w 1203158"/>
              <a:gd name="connsiteY24" fmla="*/ 604 h 88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03158" h="886129">
                <a:moveTo>
                  <a:pt x="0" y="886129"/>
                </a:moveTo>
                <a:cubicBezTo>
                  <a:pt x="3209" y="821960"/>
                  <a:pt x="4290" y="757650"/>
                  <a:pt x="9626" y="693623"/>
                </a:cubicBezTo>
                <a:cubicBezTo>
                  <a:pt x="11242" y="674227"/>
                  <a:pt x="34901" y="608170"/>
                  <a:pt x="38501" y="597371"/>
                </a:cubicBezTo>
                <a:lnTo>
                  <a:pt x="57752" y="539619"/>
                </a:lnTo>
                <a:cubicBezTo>
                  <a:pt x="60960" y="529994"/>
                  <a:pt x="61749" y="519185"/>
                  <a:pt x="67377" y="510743"/>
                </a:cubicBezTo>
                <a:lnTo>
                  <a:pt x="86628" y="481868"/>
                </a:lnTo>
                <a:cubicBezTo>
                  <a:pt x="93045" y="462617"/>
                  <a:pt x="94622" y="441000"/>
                  <a:pt x="105878" y="424116"/>
                </a:cubicBezTo>
                <a:lnTo>
                  <a:pt x="163630" y="337489"/>
                </a:lnTo>
                <a:lnTo>
                  <a:pt x="221381" y="250861"/>
                </a:lnTo>
                <a:cubicBezTo>
                  <a:pt x="227798" y="241236"/>
                  <a:pt x="231007" y="228403"/>
                  <a:pt x="240632" y="221986"/>
                </a:cubicBezTo>
                <a:cubicBezTo>
                  <a:pt x="250257" y="215569"/>
                  <a:pt x="260621" y="210141"/>
                  <a:pt x="269508" y="202735"/>
                </a:cubicBezTo>
                <a:cubicBezTo>
                  <a:pt x="343617" y="140977"/>
                  <a:pt x="255570" y="202402"/>
                  <a:pt x="327259" y="154609"/>
                </a:cubicBezTo>
                <a:cubicBezTo>
                  <a:pt x="333676" y="144984"/>
                  <a:pt x="338330" y="133913"/>
                  <a:pt x="346510" y="125733"/>
                </a:cubicBezTo>
                <a:cubicBezTo>
                  <a:pt x="374095" y="98148"/>
                  <a:pt x="372947" y="112514"/>
                  <a:pt x="404261" y="96857"/>
                </a:cubicBezTo>
                <a:cubicBezTo>
                  <a:pt x="414608" y="91684"/>
                  <a:pt x="422790" y="82780"/>
                  <a:pt x="433137" y="77607"/>
                </a:cubicBezTo>
                <a:cubicBezTo>
                  <a:pt x="456836" y="65758"/>
                  <a:pt x="497576" y="62054"/>
                  <a:pt x="519765" y="58356"/>
                </a:cubicBezTo>
                <a:lnTo>
                  <a:pt x="606392" y="29480"/>
                </a:lnTo>
                <a:lnTo>
                  <a:pt x="635268" y="19855"/>
                </a:lnTo>
                <a:lnTo>
                  <a:pt x="664144" y="10230"/>
                </a:lnTo>
                <a:cubicBezTo>
                  <a:pt x="741146" y="13438"/>
                  <a:pt x="818264" y="14553"/>
                  <a:pt x="895150" y="19855"/>
                </a:cubicBezTo>
                <a:cubicBezTo>
                  <a:pt x="911471" y="20981"/>
                  <a:pt x="926916" y="29480"/>
                  <a:pt x="943276" y="29480"/>
                </a:cubicBezTo>
                <a:cubicBezTo>
                  <a:pt x="991509" y="29480"/>
                  <a:pt x="1039529" y="23063"/>
                  <a:pt x="1087655" y="19855"/>
                </a:cubicBezTo>
                <a:cubicBezTo>
                  <a:pt x="1103697" y="16647"/>
                  <a:pt x="1119811" y="13779"/>
                  <a:pt x="1135781" y="10230"/>
                </a:cubicBezTo>
                <a:cubicBezTo>
                  <a:pt x="1148695" y="7360"/>
                  <a:pt x="1161187" y="2475"/>
                  <a:pt x="1174283" y="604"/>
                </a:cubicBezTo>
                <a:cubicBezTo>
                  <a:pt x="1183811" y="-757"/>
                  <a:pt x="1193533" y="604"/>
                  <a:pt x="1203158" y="604"/>
                </a:cubicBezTo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0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C677-DD3F-7B43-A3B2-9A94C07C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76" y="309749"/>
            <a:ext cx="10515600" cy="765290"/>
          </a:xfrm>
        </p:spPr>
        <p:txBody>
          <a:bodyPr/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Receiver Operator Curve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D26B8-1CED-1C4A-A3E6-CD0B2536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24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A833B4-1E85-1240-8701-EA42B1564BAB}"/>
              </a:ext>
            </a:extLst>
          </p:cNvPr>
          <p:cNvCxnSpPr>
            <a:cxnSpLocks/>
          </p:cNvCxnSpPr>
          <p:nvPr/>
        </p:nvCxnSpPr>
        <p:spPr>
          <a:xfrm>
            <a:off x="4287795" y="5920210"/>
            <a:ext cx="51203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43F193-8E44-4547-B80C-376FD37CBBD1}"/>
              </a:ext>
            </a:extLst>
          </p:cNvPr>
          <p:cNvCxnSpPr>
            <a:cxnSpLocks/>
          </p:cNvCxnSpPr>
          <p:nvPr/>
        </p:nvCxnSpPr>
        <p:spPr>
          <a:xfrm>
            <a:off x="4287795" y="1408670"/>
            <a:ext cx="0" cy="4511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8ECEC92A-2408-3F42-9F63-CD4CAD4C0FAE}"/>
              </a:ext>
            </a:extLst>
          </p:cNvPr>
          <p:cNvSpPr/>
          <p:nvPr/>
        </p:nvSpPr>
        <p:spPr>
          <a:xfrm>
            <a:off x="4287795" y="1408669"/>
            <a:ext cx="4744994" cy="4474542"/>
          </a:xfrm>
          <a:custGeom>
            <a:avLst/>
            <a:gdLst>
              <a:gd name="connsiteX0" fmla="*/ 0 w 1203158"/>
              <a:gd name="connsiteY0" fmla="*/ 886129 h 886129"/>
              <a:gd name="connsiteX1" fmla="*/ 9626 w 1203158"/>
              <a:gd name="connsiteY1" fmla="*/ 693623 h 886129"/>
              <a:gd name="connsiteX2" fmla="*/ 38501 w 1203158"/>
              <a:gd name="connsiteY2" fmla="*/ 597371 h 886129"/>
              <a:gd name="connsiteX3" fmla="*/ 57752 w 1203158"/>
              <a:gd name="connsiteY3" fmla="*/ 539619 h 886129"/>
              <a:gd name="connsiteX4" fmla="*/ 67377 w 1203158"/>
              <a:gd name="connsiteY4" fmla="*/ 510743 h 886129"/>
              <a:gd name="connsiteX5" fmla="*/ 86628 w 1203158"/>
              <a:gd name="connsiteY5" fmla="*/ 481868 h 886129"/>
              <a:gd name="connsiteX6" fmla="*/ 105878 w 1203158"/>
              <a:gd name="connsiteY6" fmla="*/ 424116 h 886129"/>
              <a:gd name="connsiteX7" fmla="*/ 163630 w 1203158"/>
              <a:gd name="connsiteY7" fmla="*/ 337489 h 886129"/>
              <a:gd name="connsiteX8" fmla="*/ 221381 w 1203158"/>
              <a:gd name="connsiteY8" fmla="*/ 250861 h 886129"/>
              <a:gd name="connsiteX9" fmla="*/ 240632 w 1203158"/>
              <a:gd name="connsiteY9" fmla="*/ 221986 h 886129"/>
              <a:gd name="connsiteX10" fmla="*/ 269508 w 1203158"/>
              <a:gd name="connsiteY10" fmla="*/ 202735 h 886129"/>
              <a:gd name="connsiteX11" fmla="*/ 327259 w 1203158"/>
              <a:gd name="connsiteY11" fmla="*/ 154609 h 886129"/>
              <a:gd name="connsiteX12" fmla="*/ 346510 w 1203158"/>
              <a:gd name="connsiteY12" fmla="*/ 125733 h 886129"/>
              <a:gd name="connsiteX13" fmla="*/ 404261 w 1203158"/>
              <a:gd name="connsiteY13" fmla="*/ 96857 h 886129"/>
              <a:gd name="connsiteX14" fmla="*/ 433137 w 1203158"/>
              <a:gd name="connsiteY14" fmla="*/ 77607 h 886129"/>
              <a:gd name="connsiteX15" fmla="*/ 519765 w 1203158"/>
              <a:gd name="connsiteY15" fmla="*/ 58356 h 886129"/>
              <a:gd name="connsiteX16" fmla="*/ 606392 w 1203158"/>
              <a:gd name="connsiteY16" fmla="*/ 29480 h 886129"/>
              <a:gd name="connsiteX17" fmla="*/ 635268 w 1203158"/>
              <a:gd name="connsiteY17" fmla="*/ 19855 h 886129"/>
              <a:gd name="connsiteX18" fmla="*/ 664144 w 1203158"/>
              <a:gd name="connsiteY18" fmla="*/ 10230 h 886129"/>
              <a:gd name="connsiteX19" fmla="*/ 895150 w 1203158"/>
              <a:gd name="connsiteY19" fmla="*/ 19855 h 886129"/>
              <a:gd name="connsiteX20" fmla="*/ 943276 w 1203158"/>
              <a:gd name="connsiteY20" fmla="*/ 29480 h 886129"/>
              <a:gd name="connsiteX21" fmla="*/ 1087655 w 1203158"/>
              <a:gd name="connsiteY21" fmla="*/ 19855 h 886129"/>
              <a:gd name="connsiteX22" fmla="*/ 1135781 w 1203158"/>
              <a:gd name="connsiteY22" fmla="*/ 10230 h 886129"/>
              <a:gd name="connsiteX23" fmla="*/ 1174283 w 1203158"/>
              <a:gd name="connsiteY23" fmla="*/ 604 h 886129"/>
              <a:gd name="connsiteX24" fmla="*/ 1203158 w 1203158"/>
              <a:gd name="connsiteY24" fmla="*/ 604 h 88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03158" h="886129">
                <a:moveTo>
                  <a:pt x="0" y="886129"/>
                </a:moveTo>
                <a:cubicBezTo>
                  <a:pt x="3209" y="821960"/>
                  <a:pt x="4290" y="757650"/>
                  <a:pt x="9626" y="693623"/>
                </a:cubicBezTo>
                <a:cubicBezTo>
                  <a:pt x="11242" y="674227"/>
                  <a:pt x="34901" y="608170"/>
                  <a:pt x="38501" y="597371"/>
                </a:cubicBezTo>
                <a:lnTo>
                  <a:pt x="57752" y="539619"/>
                </a:lnTo>
                <a:cubicBezTo>
                  <a:pt x="60960" y="529994"/>
                  <a:pt x="61749" y="519185"/>
                  <a:pt x="67377" y="510743"/>
                </a:cubicBezTo>
                <a:lnTo>
                  <a:pt x="86628" y="481868"/>
                </a:lnTo>
                <a:cubicBezTo>
                  <a:pt x="93045" y="462617"/>
                  <a:pt x="94622" y="441000"/>
                  <a:pt x="105878" y="424116"/>
                </a:cubicBezTo>
                <a:lnTo>
                  <a:pt x="163630" y="337489"/>
                </a:lnTo>
                <a:lnTo>
                  <a:pt x="221381" y="250861"/>
                </a:lnTo>
                <a:cubicBezTo>
                  <a:pt x="227798" y="241236"/>
                  <a:pt x="231007" y="228403"/>
                  <a:pt x="240632" y="221986"/>
                </a:cubicBezTo>
                <a:cubicBezTo>
                  <a:pt x="250257" y="215569"/>
                  <a:pt x="260621" y="210141"/>
                  <a:pt x="269508" y="202735"/>
                </a:cubicBezTo>
                <a:cubicBezTo>
                  <a:pt x="343617" y="140977"/>
                  <a:pt x="255570" y="202402"/>
                  <a:pt x="327259" y="154609"/>
                </a:cubicBezTo>
                <a:cubicBezTo>
                  <a:pt x="333676" y="144984"/>
                  <a:pt x="338330" y="133913"/>
                  <a:pt x="346510" y="125733"/>
                </a:cubicBezTo>
                <a:cubicBezTo>
                  <a:pt x="374095" y="98148"/>
                  <a:pt x="372947" y="112514"/>
                  <a:pt x="404261" y="96857"/>
                </a:cubicBezTo>
                <a:cubicBezTo>
                  <a:pt x="414608" y="91684"/>
                  <a:pt x="422790" y="82780"/>
                  <a:pt x="433137" y="77607"/>
                </a:cubicBezTo>
                <a:cubicBezTo>
                  <a:pt x="456836" y="65758"/>
                  <a:pt x="497576" y="62054"/>
                  <a:pt x="519765" y="58356"/>
                </a:cubicBezTo>
                <a:lnTo>
                  <a:pt x="606392" y="29480"/>
                </a:lnTo>
                <a:lnTo>
                  <a:pt x="635268" y="19855"/>
                </a:lnTo>
                <a:lnTo>
                  <a:pt x="664144" y="10230"/>
                </a:lnTo>
                <a:cubicBezTo>
                  <a:pt x="741146" y="13438"/>
                  <a:pt x="818264" y="14553"/>
                  <a:pt x="895150" y="19855"/>
                </a:cubicBezTo>
                <a:cubicBezTo>
                  <a:pt x="911471" y="20981"/>
                  <a:pt x="926916" y="29480"/>
                  <a:pt x="943276" y="29480"/>
                </a:cubicBezTo>
                <a:cubicBezTo>
                  <a:pt x="991509" y="29480"/>
                  <a:pt x="1039529" y="23063"/>
                  <a:pt x="1087655" y="19855"/>
                </a:cubicBezTo>
                <a:cubicBezTo>
                  <a:pt x="1103697" y="16647"/>
                  <a:pt x="1119811" y="13779"/>
                  <a:pt x="1135781" y="10230"/>
                </a:cubicBezTo>
                <a:cubicBezTo>
                  <a:pt x="1148695" y="7360"/>
                  <a:pt x="1161187" y="2475"/>
                  <a:pt x="1174283" y="604"/>
                </a:cubicBezTo>
                <a:cubicBezTo>
                  <a:pt x="1183811" y="-757"/>
                  <a:pt x="1193533" y="604"/>
                  <a:pt x="1203158" y="604"/>
                </a:cubicBezTo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E5DE60-1FEA-984D-AA09-1504BCF87E64}"/>
              </a:ext>
            </a:extLst>
          </p:cNvPr>
          <p:cNvSpPr txBox="1">
            <a:spLocks/>
          </p:cNvSpPr>
          <p:nvPr/>
        </p:nvSpPr>
        <p:spPr>
          <a:xfrm>
            <a:off x="4604625" y="6092056"/>
            <a:ext cx="4111334" cy="4545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67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False Positive Rate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1DE00EF-08FD-5E41-B560-E3161D0E2B3C}"/>
              </a:ext>
            </a:extLst>
          </p:cNvPr>
          <p:cNvSpPr txBox="1">
            <a:spLocks/>
          </p:cNvSpPr>
          <p:nvPr/>
        </p:nvSpPr>
        <p:spPr>
          <a:xfrm>
            <a:off x="1087068" y="2815744"/>
            <a:ext cx="3003018" cy="4545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67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True Positive Rate</a:t>
            </a:r>
          </a:p>
        </p:txBody>
      </p:sp>
    </p:spTree>
    <p:extLst>
      <p:ext uri="{BB962C8B-B14F-4D97-AF65-F5344CB8AC3E}">
        <p14:creationId xmlns:p14="http://schemas.microsoft.com/office/powerpoint/2010/main" val="4199754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3AD7F-F6E6-1646-871C-033ED4067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1" y="2249009"/>
            <a:ext cx="10515600" cy="1325563"/>
          </a:xfrm>
        </p:spPr>
        <p:txBody>
          <a:bodyPr/>
          <a:lstStyle/>
          <a:p>
            <a:pPr algn="ctr"/>
            <a:r>
              <a:rPr lang="en-US" sz="6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DDA8A-BE60-CA44-BF29-6D1344CF6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3719E3-2135-2543-93E3-9BB27958F687}"/>
              </a:ext>
            </a:extLst>
          </p:cNvPr>
          <p:cNvCxnSpPr>
            <a:cxnSpLocks/>
          </p:cNvCxnSpPr>
          <p:nvPr/>
        </p:nvCxnSpPr>
        <p:spPr>
          <a:xfrm>
            <a:off x="4219460" y="3232094"/>
            <a:ext cx="30957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C79C82F-21D3-CF4E-8BF5-1E028222E5E9}"/>
              </a:ext>
            </a:extLst>
          </p:cNvPr>
          <p:cNvSpPr txBox="1"/>
          <p:nvPr/>
        </p:nvSpPr>
        <p:spPr>
          <a:xfrm>
            <a:off x="4748269" y="3335751"/>
            <a:ext cx="209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model features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7E86AA-BD62-7645-B5C8-3F0A4F2A6430}"/>
              </a:ext>
            </a:extLst>
          </p:cNvPr>
          <p:cNvCxnSpPr>
            <a:cxnSpLocks/>
          </p:cNvCxnSpPr>
          <p:nvPr/>
        </p:nvCxnSpPr>
        <p:spPr>
          <a:xfrm>
            <a:off x="2302524" y="4036008"/>
            <a:ext cx="4891489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D6E541-817F-F54E-AFFC-A50E727F7982}"/>
              </a:ext>
            </a:extLst>
          </p:cNvPr>
          <p:cNvSpPr txBox="1"/>
          <p:nvPr/>
        </p:nvSpPr>
        <p:spPr>
          <a:xfrm>
            <a:off x="3635565" y="4218437"/>
            <a:ext cx="2620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terms to tweak</a:t>
            </a:r>
          </a:p>
          <a:p>
            <a:pPr algn="ctr"/>
            <a:r>
              <a:rPr lang="en-US" i="1" dirty="0"/>
              <a:t>Extra math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27E85D-7FC9-BE40-9BC7-CBB270BC6C9A}"/>
              </a:ext>
            </a:extLst>
          </p:cNvPr>
          <p:cNvCxnSpPr>
            <a:cxnSpLocks/>
          </p:cNvCxnSpPr>
          <p:nvPr/>
        </p:nvCxnSpPr>
        <p:spPr>
          <a:xfrm>
            <a:off x="2456761" y="5288096"/>
            <a:ext cx="71940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427DE1-76A3-DE4E-9CF0-02FFA8D164B9}"/>
              </a:ext>
            </a:extLst>
          </p:cNvPr>
          <p:cNvSpPr txBox="1"/>
          <p:nvPr/>
        </p:nvSpPr>
        <p:spPr>
          <a:xfrm>
            <a:off x="4704201" y="5433478"/>
            <a:ext cx="242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as much as you can</a:t>
            </a:r>
          </a:p>
        </p:txBody>
      </p:sp>
    </p:spTree>
    <p:extLst>
      <p:ext uri="{BB962C8B-B14F-4D97-AF65-F5344CB8AC3E}">
        <p14:creationId xmlns:p14="http://schemas.microsoft.com/office/powerpoint/2010/main" val="246114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3B758-19DE-554A-B0AD-0C4E8D14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SageMaker</a:t>
            </a:r>
            <a:r>
              <a:rPr lang="en-US" dirty="0"/>
              <a:t> Hyperparameter Tuner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3F53D-A104-1943-ADB0-59F64D8B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4B054-4785-F340-BAC2-C21AA9FA4E9E}"/>
              </a:ext>
            </a:extLst>
          </p:cNvPr>
          <p:cNvSpPr txBox="1"/>
          <p:nvPr/>
        </p:nvSpPr>
        <p:spPr>
          <a:xfrm>
            <a:off x="342441" y="1756868"/>
            <a:ext cx="7836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1. Pick hyperparameters and ranges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B6557D-2D1E-164E-AA06-D3D99D81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0147"/>
            <a:ext cx="10797008" cy="168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98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7BA3-7C50-DB42-A275-FD5A4FC3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SageMaker</a:t>
            </a:r>
            <a:r>
              <a:rPr lang="en-US" dirty="0"/>
              <a:t> Hyperparameter Tuner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642BA-6A7B-7445-9F6C-9E967C99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D913A4-F4BC-AB44-9B27-E57D19A1C4A6}"/>
              </a:ext>
            </a:extLst>
          </p:cNvPr>
          <p:cNvSpPr txBox="1"/>
          <p:nvPr/>
        </p:nvSpPr>
        <p:spPr>
          <a:xfrm>
            <a:off x="342441" y="1756868"/>
            <a:ext cx="500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2. Pick objective metric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4CD05-4DD5-894D-BEF9-A4043C6D3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21" y="3067002"/>
            <a:ext cx="10483930" cy="130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80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7BA3-7C50-DB42-A275-FD5A4FC3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SageMaker</a:t>
            </a:r>
            <a:r>
              <a:rPr lang="en-US" dirty="0"/>
              <a:t> Hyperparameter Tuner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642BA-6A7B-7445-9F6C-9E967C99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D913A4-F4BC-AB44-9B27-E57D19A1C4A6}"/>
              </a:ext>
            </a:extLst>
          </p:cNvPr>
          <p:cNvSpPr txBox="1"/>
          <p:nvPr/>
        </p:nvSpPr>
        <p:spPr>
          <a:xfrm>
            <a:off x="342441" y="1756868"/>
            <a:ext cx="4913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3. Pick job parameters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CDDF3-9C14-DA47-8703-4371E430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32" y="2670749"/>
            <a:ext cx="10291894" cy="27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35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496F9-3442-8940-A6FE-FC322BE1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29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AF047-85A0-DA41-99C6-9553552B5816}"/>
              </a:ext>
            </a:extLst>
          </p:cNvPr>
          <p:cNvCxnSpPr/>
          <p:nvPr/>
        </p:nvCxnSpPr>
        <p:spPr>
          <a:xfrm>
            <a:off x="1229710" y="693683"/>
            <a:ext cx="0" cy="5210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E1EC79-D0B9-A642-ADDE-1A4BEDF4CD82}"/>
              </a:ext>
            </a:extLst>
          </p:cNvPr>
          <p:cNvCxnSpPr>
            <a:cxnSpLocks/>
          </p:cNvCxnSpPr>
          <p:nvPr/>
        </p:nvCxnSpPr>
        <p:spPr>
          <a:xfrm flipH="1">
            <a:off x="1169275" y="5906813"/>
            <a:ext cx="89837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54A7D5-AF1D-5A42-8371-7AEDEA068573}"/>
              </a:ext>
            </a:extLst>
          </p:cNvPr>
          <p:cNvSpPr txBox="1"/>
          <p:nvPr/>
        </p:nvSpPr>
        <p:spPr>
          <a:xfrm>
            <a:off x="4217276" y="616958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DE77E-E76C-9249-BBC6-349C2AAA9329}"/>
              </a:ext>
            </a:extLst>
          </p:cNvPr>
          <p:cNvSpPr txBox="1"/>
          <p:nvPr/>
        </p:nvSpPr>
        <p:spPr>
          <a:xfrm>
            <a:off x="321945" y="2929602"/>
            <a:ext cx="58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4F0EE7-9DBE-B143-960D-52383C9B1733}"/>
              </a:ext>
            </a:extLst>
          </p:cNvPr>
          <p:cNvSpPr txBox="1"/>
          <p:nvPr/>
        </p:nvSpPr>
        <p:spPr>
          <a:xfrm>
            <a:off x="484530" y="50901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C0DE93-030D-A843-A521-437C578BE3A0}"/>
              </a:ext>
            </a:extLst>
          </p:cNvPr>
          <p:cNvSpPr txBox="1"/>
          <p:nvPr/>
        </p:nvSpPr>
        <p:spPr>
          <a:xfrm>
            <a:off x="766861" y="597775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8359A5-229D-CA4F-8130-7BE1956DF738}"/>
              </a:ext>
            </a:extLst>
          </p:cNvPr>
          <p:cNvSpPr/>
          <p:nvPr/>
        </p:nvSpPr>
        <p:spPr>
          <a:xfrm>
            <a:off x="2420007" y="4587766"/>
            <a:ext cx="42566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AD2A5B-F340-9346-9498-3F35A68CD62D}"/>
              </a:ext>
            </a:extLst>
          </p:cNvPr>
          <p:cNvSpPr/>
          <p:nvPr/>
        </p:nvSpPr>
        <p:spPr>
          <a:xfrm>
            <a:off x="2335924" y="3114268"/>
            <a:ext cx="42566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D572B91-B3F2-434D-8E3F-2725601EF8D0}"/>
              </a:ext>
            </a:extLst>
          </p:cNvPr>
          <p:cNvSpPr/>
          <p:nvPr/>
        </p:nvSpPr>
        <p:spPr>
          <a:xfrm>
            <a:off x="2296510" y="1011621"/>
            <a:ext cx="42566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3B1767-8893-564F-8AE6-D8BD0949676F}"/>
              </a:ext>
            </a:extLst>
          </p:cNvPr>
          <p:cNvSpPr/>
          <p:nvPr/>
        </p:nvSpPr>
        <p:spPr>
          <a:xfrm>
            <a:off x="3654971" y="3494799"/>
            <a:ext cx="42566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FB2E72-FA47-7845-8015-8D80461159D2}"/>
              </a:ext>
            </a:extLst>
          </p:cNvPr>
          <p:cNvSpPr/>
          <p:nvPr/>
        </p:nvSpPr>
        <p:spPr>
          <a:xfrm>
            <a:off x="3662854" y="1831592"/>
            <a:ext cx="42566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319526-0F00-B543-A956-57936954F399}"/>
              </a:ext>
            </a:extLst>
          </p:cNvPr>
          <p:cNvSpPr/>
          <p:nvPr/>
        </p:nvSpPr>
        <p:spPr>
          <a:xfrm>
            <a:off x="3686502" y="542789"/>
            <a:ext cx="42566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DFC97D2-E87D-284F-826A-DB989095A025}"/>
              </a:ext>
            </a:extLst>
          </p:cNvPr>
          <p:cNvSpPr/>
          <p:nvPr/>
        </p:nvSpPr>
        <p:spPr>
          <a:xfrm>
            <a:off x="4795342" y="2005129"/>
            <a:ext cx="42566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73FD1D-A8C1-5344-8F1E-148C83BFC0EB}"/>
              </a:ext>
            </a:extLst>
          </p:cNvPr>
          <p:cNvSpPr/>
          <p:nvPr/>
        </p:nvSpPr>
        <p:spPr>
          <a:xfrm>
            <a:off x="4795343" y="1179959"/>
            <a:ext cx="42566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B2D88B-574E-A44E-8072-CAD76534F211}"/>
              </a:ext>
            </a:extLst>
          </p:cNvPr>
          <p:cNvSpPr/>
          <p:nvPr/>
        </p:nvSpPr>
        <p:spPr>
          <a:xfrm>
            <a:off x="4795343" y="459993"/>
            <a:ext cx="42566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36DA817-1AD9-7143-9108-CD65166F16E0}"/>
              </a:ext>
            </a:extLst>
          </p:cNvPr>
          <p:cNvSpPr/>
          <p:nvPr/>
        </p:nvSpPr>
        <p:spPr>
          <a:xfrm>
            <a:off x="6423983" y="2039281"/>
            <a:ext cx="42566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69F2C9-3CC3-8B40-9000-2A6544434A16}"/>
              </a:ext>
            </a:extLst>
          </p:cNvPr>
          <p:cNvSpPr/>
          <p:nvPr/>
        </p:nvSpPr>
        <p:spPr>
          <a:xfrm>
            <a:off x="6423983" y="999989"/>
            <a:ext cx="42566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BE438F6-DDAB-1140-A0AE-E292A3AA8C77}"/>
              </a:ext>
            </a:extLst>
          </p:cNvPr>
          <p:cNvSpPr/>
          <p:nvPr/>
        </p:nvSpPr>
        <p:spPr>
          <a:xfrm>
            <a:off x="6455514" y="231393"/>
            <a:ext cx="42566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D8A320-5083-904A-B188-69D0BFFD948A}"/>
              </a:ext>
            </a:extLst>
          </p:cNvPr>
          <p:cNvSpPr/>
          <p:nvPr/>
        </p:nvSpPr>
        <p:spPr>
          <a:xfrm>
            <a:off x="7485527" y="3599205"/>
            <a:ext cx="42566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9B786A2-9D9F-F94E-AE07-F54FDB456B52}"/>
              </a:ext>
            </a:extLst>
          </p:cNvPr>
          <p:cNvSpPr/>
          <p:nvPr/>
        </p:nvSpPr>
        <p:spPr>
          <a:xfrm>
            <a:off x="7493410" y="1935998"/>
            <a:ext cx="42566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FC26D99-28C0-244D-B15C-6303B685CD93}"/>
              </a:ext>
            </a:extLst>
          </p:cNvPr>
          <p:cNvSpPr/>
          <p:nvPr/>
        </p:nvSpPr>
        <p:spPr>
          <a:xfrm>
            <a:off x="7517058" y="647195"/>
            <a:ext cx="42566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8338F7E-2EF6-2A40-9A31-C0CB224A4DAC}"/>
              </a:ext>
            </a:extLst>
          </p:cNvPr>
          <p:cNvSpPr/>
          <p:nvPr/>
        </p:nvSpPr>
        <p:spPr>
          <a:xfrm>
            <a:off x="8757277" y="4320275"/>
            <a:ext cx="42566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A66A44-DAFC-5041-9325-2B0073107DB5}"/>
              </a:ext>
            </a:extLst>
          </p:cNvPr>
          <p:cNvSpPr/>
          <p:nvPr/>
        </p:nvSpPr>
        <p:spPr>
          <a:xfrm>
            <a:off x="8765160" y="2657068"/>
            <a:ext cx="42566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D3F111D-BC84-EE49-8614-9E0AAB79EE73}"/>
              </a:ext>
            </a:extLst>
          </p:cNvPr>
          <p:cNvSpPr/>
          <p:nvPr/>
        </p:nvSpPr>
        <p:spPr>
          <a:xfrm>
            <a:off x="8788808" y="1368265"/>
            <a:ext cx="42566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C36C18-1421-CA4F-AB6E-DA1348ADC094}"/>
              </a:ext>
            </a:extLst>
          </p:cNvPr>
          <p:cNvSpPr/>
          <p:nvPr/>
        </p:nvSpPr>
        <p:spPr>
          <a:xfrm>
            <a:off x="9769365" y="3833587"/>
            <a:ext cx="42566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E1E38F-F64E-7A4A-89F4-A4D84B34FA94}"/>
              </a:ext>
            </a:extLst>
          </p:cNvPr>
          <p:cNvSpPr/>
          <p:nvPr/>
        </p:nvSpPr>
        <p:spPr>
          <a:xfrm>
            <a:off x="9769365" y="5122066"/>
            <a:ext cx="425669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09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02AA-B518-1D45-AA2C-BA126F49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C4068-2D91-BE40-AE0B-9F3884E34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Dive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2200E-FEC3-5945-9BBF-316D1B97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14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D7A-F6AF-C842-AFDC-0FE85685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key evaluation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6DCFF-D127-2344-856A-5CB40CF67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E141C7-215B-664E-A9A1-32C5E3622BCC}"/>
              </a:ext>
            </a:extLst>
          </p:cNvPr>
          <p:cNvSpPr/>
          <p:nvPr/>
        </p:nvSpPr>
        <p:spPr>
          <a:xfrm>
            <a:off x="425708" y="1154239"/>
            <a:ext cx="3670741" cy="1006314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B4C71-B302-6042-9AED-4EBF1ECB10C7}"/>
              </a:ext>
            </a:extLst>
          </p:cNvPr>
          <p:cNvSpPr txBox="1"/>
          <p:nvPr/>
        </p:nvSpPr>
        <p:spPr>
          <a:xfrm>
            <a:off x="460255" y="1126391"/>
            <a:ext cx="3120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E2836"/>
                </a:solidFill>
              </a:rPr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8A13B-550E-C943-B799-3FC4A39A0BC1}"/>
              </a:ext>
            </a:extLst>
          </p:cNvPr>
          <p:cNvSpPr txBox="1"/>
          <p:nvPr/>
        </p:nvSpPr>
        <p:spPr>
          <a:xfrm>
            <a:off x="681890" y="1493284"/>
            <a:ext cx="3363367" cy="86196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80975" indent="-380975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rgbClr val="0E2836"/>
                </a:solidFill>
              </a:rPr>
              <a:t>Linear Learner * </a:t>
            </a:r>
          </a:p>
          <a:p>
            <a:pPr marL="380975" indent="-380975">
              <a:buFont typeface="Arial" panose="020B0604020202020204" pitchFamily="34" charset="0"/>
              <a:buChar char="•"/>
            </a:pPr>
            <a:endParaRPr lang="en-US" sz="1667" dirty="0">
              <a:solidFill>
                <a:srgbClr val="0E2836"/>
              </a:solidFill>
            </a:endParaRPr>
          </a:p>
          <a:p>
            <a:pPr marL="380975" indent="-380975">
              <a:buFont typeface="Arial" panose="020B0604020202020204" pitchFamily="34" charset="0"/>
              <a:buChar char="•"/>
            </a:pPr>
            <a:r>
              <a:rPr lang="en-US" sz="1667" dirty="0" err="1">
                <a:solidFill>
                  <a:srgbClr val="0E2836"/>
                </a:solidFill>
              </a:rPr>
              <a:t>XGBoost</a:t>
            </a:r>
            <a:endParaRPr lang="en-US" sz="1667" dirty="0">
              <a:solidFill>
                <a:srgbClr val="0E2836"/>
              </a:solidFill>
            </a:endParaRPr>
          </a:p>
          <a:p>
            <a:pPr marL="380975" indent="-380975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rgbClr val="0E2836"/>
                </a:solidFill>
              </a:rPr>
              <a:t>KNN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F3553-BCA2-3F41-8FDA-1DA058DF9ED6}"/>
              </a:ext>
            </a:extLst>
          </p:cNvPr>
          <p:cNvSpPr txBox="1"/>
          <p:nvPr/>
        </p:nvSpPr>
        <p:spPr>
          <a:xfrm>
            <a:off x="5397500" y="1367522"/>
            <a:ext cx="440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 – root mean squared error</a:t>
            </a:r>
          </a:p>
          <a:p>
            <a:r>
              <a:rPr lang="en-US" dirty="0"/>
              <a:t>MAPE – mean average percentage error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5FC3E2-62D5-7442-9B9D-FB4BA2C07398}"/>
              </a:ext>
            </a:extLst>
          </p:cNvPr>
          <p:cNvSpPr/>
          <p:nvPr/>
        </p:nvSpPr>
        <p:spPr>
          <a:xfrm>
            <a:off x="365604" y="2694296"/>
            <a:ext cx="3753636" cy="112526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D376C0-1C07-7643-A851-71EC68429D0A}"/>
              </a:ext>
            </a:extLst>
          </p:cNvPr>
          <p:cNvSpPr txBox="1"/>
          <p:nvPr/>
        </p:nvSpPr>
        <p:spPr>
          <a:xfrm>
            <a:off x="681890" y="2766457"/>
            <a:ext cx="235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E2836"/>
                </a:solidFill>
              </a:rPr>
              <a:t>Clustering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0FEDC3-C6F3-D84C-B844-7074EE6F1075}"/>
              </a:ext>
            </a:extLst>
          </p:cNvPr>
          <p:cNvSpPr txBox="1"/>
          <p:nvPr/>
        </p:nvSpPr>
        <p:spPr>
          <a:xfrm>
            <a:off x="686775" y="3232245"/>
            <a:ext cx="2450123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75" indent="-380975">
              <a:buFont typeface="Arial" panose="020B0604020202020204" pitchFamily="34" charset="0"/>
              <a:buChar char="•"/>
            </a:pPr>
            <a:r>
              <a:rPr lang="en-US" sz="1667" dirty="0" err="1">
                <a:solidFill>
                  <a:srgbClr val="0E2836"/>
                </a:solidFill>
              </a:rPr>
              <a:t>Kmeans</a:t>
            </a:r>
            <a:r>
              <a:rPr lang="en-US" sz="1667" dirty="0">
                <a:solidFill>
                  <a:srgbClr val="0E2836"/>
                </a:solidFill>
              </a:rPr>
              <a:t> 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0C92-A4D3-1540-978D-F6FA8C372D6E}"/>
              </a:ext>
            </a:extLst>
          </p:cNvPr>
          <p:cNvSpPr txBox="1"/>
          <p:nvPr/>
        </p:nvSpPr>
        <p:spPr>
          <a:xfrm>
            <a:off x="5232400" y="2909079"/>
            <a:ext cx="440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ssd</a:t>
            </a:r>
            <a:r>
              <a:rPr lang="en-US" dirty="0"/>
              <a:t> – mean squared distance </a:t>
            </a:r>
          </a:p>
          <a:p>
            <a:r>
              <a:rPr lang="en-US" dirty="0" err="1"/>
              <a:t>msd</a:t>
            </a:r>
            <a:r>
              <a:rPr lang="en-US" dirty="0"/>
              <a:t> – sum squared distances</a:t>
            </a:r>
          </a:p>
        </p:txBody>
      </p:sp>
    </p:spTree>
    <p:extLst>
      <p:ext uri="{BB962C8B-B14F-4D97-AF65-F5344CB8AC3E}">
        <p14:creationId xmlns:p14="http://schemas.microsoft.com/office/powerpoint/2010/main" val="2215187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75A8-BC71-0944-9F46-1C0EC595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09" y="2201137"/>
            <a:ext cx="11087395" cy="1968856"/>
          </a:xfrm>
        </p:spPr>
        <p:txBody>
          <a:bodyPr/>
          <a:lstStyle/>
          <a:p>
            <a:r>
              <a:rPr lang="en-US" sz="4800" b="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It is </a:t>
            </a:r>
            <a:r>
              <a:rPr lang="en-US" sz="4800" b="0" dirty="0">
                <a:solidFill>
                  <a:srgbClr val="FFC000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very helpful </a:t>
            </a:r>
            <a:r>
              <a:rPr lang="en-US" sz="4800" b="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to align model evaluation directly with business goals</a:t>
            </a:r>
            <a:r>
              <a:rPr lang="en-US" sz="4800" b="0" dirty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0249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363F64-2B95-E54A-9240-CB35C221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32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A8EA2C-1613-4D4A-8CC8-F7A10759A9BF}"/>
              </a:ext>
            </a:extLst>
          </p:cNvPr>
          <p:cNvSpPr txBox="1">
            <a:spLocks/>
          </p:cNvSpPr>
          <p:nvPr/>
        </p:nvSpPr>
        <p:spPr>
          <a:xfrm>
            <a:off x="594947" y="777071"/>
            <a:ext cx="11087395" cy="1968856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Loss Function </a:t>
            </a:r>
            <a:r>
              <a:rPr lang="en-US" sz="48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– Give different impact to different errors when training the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Training </a:t>
            </a:r>
            <a:endParaRPr lang="en-US" sz="4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4FC2B6-DC70-F64E-AD67-528D09217394}"/>
              </a:ext>
            </a:extLst>
          </p:cNvPr>
          <p:cNvSpPr txBox="1">
            <a:spLocks/>
          </p:cNvSpPr>
          <p:nvPr/>
        </p:nvSpPr>
        <p:spPr>
          <a:xfrm>
            <a:off x="594947" y="3469274"/>
            <a:ext cx="11087395" cy="1968856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Economic Weights</a:t>
            </a:r>
            <a:r>
              <a:rPr lang="en-US" sz="48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– Quantify the economic impact of the model outputs to evaluate results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Analysis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93185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54FB-BFE3-4E43-8562-95E4D7C09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3659"/>
            <a:ext cx="10515600" cy="1325563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/blogs/machine-learning/training-models-with-unequal-economic-error-costs-using-amazon-sagemaker/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7370E-DEDF-6B43-BD68-CC3907A6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38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1950-3C7C-674B-86E3-C2526C4F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202" y="467895"/>
            <a:ext cx="9914744" cy="6056547"/>
          </a:xfrm>
        </p:spPr>
        <p:txBody>
          <a:bodyPr anchor="ctr"/>
          <a:lstStyle/>
          <a:p>
            <a:pPr algn="ctr"/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Use the evaluation questions to ask interesting questions about about your project.</a:t>
            </a:r>
            <a:b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</a:br>
            <a:b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</a:b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Over time, as you become a machine learning practitioner, you should be able to answer them.</a:t>
            </a:r>
            <a:b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</a:br>
            <a:b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</a:br>
            <a:r>
              <a:rPr lang="en-US" dirty="0">
                <a:solidFill>
                  <a:srgbClr val="FFC000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Today, don’t stress yourself out.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00F3C-0F3A-754C-89F2-E8FD19E7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48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E1C4D6-AE5A-0A4D-9FA6-359C87F96DE6}"/>
              </a:ext>
            </a:extLst>
          </p:cNvPr>
          <p:cNvSpPr/>
          <p:nvPr/>
        </p:nvSpPr>
        <p:spPr>
          <a:xfrm>
            <a:off x="475487" y="5816600"/>
            <a:ext cx="4236213" cy="784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9882" y="1853603"/>
            <a:ext cx="11875806" cy="2583486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/>
              <a:t>Eighty percent of the data science work</a:t>
            </a:r>
            <a:br>
              <a:rPr lang="en-US" dirty="0"/>
            </a:br>
            <a:r>
              <a:rPr lang="en-US" dirty="0"/>
              <a:t>is </a:t>
            </a:r>
            <a:r>
              <a:rPr lang="en-US" dirty="0">
                <a:solidFill>
                  <a:srgbClr val="FFC000"/>
                </a:solidFill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16499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E1C4D6-AE5A-0A4D-9FA6-359C87F96DE6}"/>
              </a:ext>
            </a:extLst>
          </p:cNvPr>
          <p:cNvSpPr/>
          <p:nvPr/>
        </p:nvSpPr>
        <p:spPr>
          <a:xfrm>
            <a:off x="475487" y="5816600"/>
            <a:ext cx="4236213" cy="784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5487" y="309616"/>
            <a:ext cx="11265408" cy="626440"/>
          </a:xfrm>
        </p:spPr>
        <p:txBody>
          <a:bodyPr/>
          <a:lstStyle/>
          <a:p>
            <a:r>
              <a:rPr lang="en-US" dirty="0"/>
              <a:t>Feature Engineering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A1BE4F-E171-5C45-B870-C48756ADE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6" r="19722" b="7200"/>
          <a:stretch/>
        </p:blipFill>
        <p:spPr>
          <a:xfrm>
            <a:off x="1105368" y="1903128"/>
            <a:ext cx="3251200" cy="294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46AD92-7A08-0642-B0E1-A1224CBD20CE}"/>
              </a:ext>
            </a:extLst>
          </p:cNvPr>
          <p:cNvSpPr txBox="1"/>
          <p:nvPr/>
        </p:nvSpPr>
        <p:spPr>
          <a:xfrm>
            <a:off x="5378758" y="2362856"/>
            <a:ext cx="5492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Conceptual, i.e. research-level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34CC2A-27AC-6044-B0E7-69669C9DF9E1}"/>
              </a:ext>
            </a:extLst>
          </p:cNvPr>
          <p:cNvSpPr txBox="1"/>
          <p:nvPr/>
        </p:nvSpPr>
        <p:spPr>
          <a:xfrm>
            <a:off x="5501389" y="3793419"/>
            <a:ext cx="5246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Practical, i.e. developer-level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B9AB74-4BC1-A64C-AF66-2A68303AAD79}"/>
              </a:ext>
            </a:extLst>
          </p:cNvPr>
          <p:cNvCxnSpPr>
            <a:cxnSpLocks/>
          </p:cNvCxnSpPr>
          <p:nvPr/>
        </p:nvCxnSpPr>
        <p:spPr>
          <a:xfrm>
            <a:off x="5028355" y="3379869"/>
            <a:ext cx="56662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745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E1C4D6-AE5A-0A4D-9FA6-359C87F96DE6}"/>
              </a:ext>
            </a:extLst>
          </p:cNvPr>
          <p:cNvSpPr/>
          <p:nvPr/>
        </p:nvSpPr>
        <p:spPr>
          <a:xfrm>
            <a:off x="475487" y="5816600"/>
            <a:ext cx="4236213" cy="784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5487" y="309616"/>
            <a:ext cx="11265408" cy="626440"/>
          </a:xfrm>
        </p:spPr>
        <p:txBody>
          <a:bodyPr/>
          <a:lstStyle/>
          <a:p>
            <a:pPr algn="ctr"/>
            <a:r>
              <a:rPr lang="en-US" dirty="0"/>
              <a:t>Feature Engineering - Conceptual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345B30-21DF-7D47-945A-5B9D665F1702}"/>
              </a:ext>
            </a:extLst>
          </p:cNvPr>
          <p:cNvSpPr/>
          <p:nvPr/>
        </p:nvSpPr>
        <p:spPr>
          <a:xfrm>
            <a:off x="249935" y="1048646"/>
            <a:ext cx="11716512" cy="5927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What rows and columns are in my data set already?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Do those actually represent the real world?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How are they going to interact with my model?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Do I need to transform any columns? Normalize? Scale?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Do I need to remove any outliers?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Do I need to combine any columns?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Do I need to add additional features?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24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53BD3-70F5-9C46-B576-9001769D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rows and columns are in my data set?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DFCC1-406B-794A-BA62-949C69C68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78816-BA7D-BA44-A3D6-C8930CD58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3567"/>
            <a:ext cx="4224867" cy="1420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B0CC6-A80F-B247-9190-DEB6E338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7" y="3123908"/>
            <a:ext cx="11192933" cy="291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40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7691-A2E2-9B43-8B21-B99C435B4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525"/>
          </a:xfrm>
        </p:spPr>
        <p:txBody>
          <a:bodyPr/>
          <a:lstStyle/>
          <a:p>
            <a:pPr algn="ctr"/>
            <a:r>
              <a:rPr lang="en-US" dirty="0"/>
              <a:t>Do they represent the real world?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0AEDC-8E8C-1247-8196-3A8B8A70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A610E8-D58F-F445-AF95-B92F3D5F2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242417"/>
            <a:ext cx="9027583" cy="56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51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6413-6D17-FA40-A527-13DCE405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533" y="1623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Do I need to remove any outliers?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91E41-B9EB-9043-BEF4-45B10826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6ED6A-E896-1D4F-BF03-DA79E1A374AA}"/>
              </a:ext>
            </a:extLst>
          </p:cNvPr>
          <p:cNvSpPr/>
          <p:nvPr/>
        </p:nvSpPr>
        <p:spPr>
          <a:xfrm>
            <a:off x="270933" y="6352143"/>
            <a:ext cx="8957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/ways-to-detect-and-remove-the-outliers-404d16608dba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FE4239-F417-C045-90CB-B02390854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5" y="825111"/>
            <a:ext cx="10263716" cy="512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99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WS @ Expedia Day 2018" id="{3F974189-C6CF-024E-990E-56C09DA9806C}" vid="{DB97A552-72B9-1E42-AE0D-B0CD901D20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13752</TotalTime>
  <Words>670</Words>
  <Application>Microsoft Macintosh PowerPoint</Application>
  <PresentationFormat>Widescreen</PresentationFormat>
  <Paragraphs>174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Amazon Ember</vt:lpstr>
      <vt:lpstr>Amazon Ember Light</vt:lpstr>
      <vt:lpstr>Amazon Ember Thin</vt:lpstr>
      <vt:lpstr>Arial</vt:lpstr>
      <vt:lpstr>Calibri</vt:lpstr>
      <vt:lpstr>Calibri Light</vt:lpstr>
      <vt:lpstr>Cambria Math</vt:lpstr>
      <vt:lpstr>Roboto Condensed Light</vt:lpstr>
      <vt:lpstr>Office Theme</vt:lpstr>
      <vt:lpstr>PowerPoint Presentation</vt:lpstr>
      <vt:lpstr>Architecting for Machine Learning Agenda</vt:lpstr>
      <vt:lpstr>Feature Engineering</vt:lpstr>
      <vt:lpstr>Eighty percent of the data science work is feature engineering</vt:lpstr>
      <vt:lpstr>Feature Engineering</vt:lpstr>
      <vt:lpstr>Feature Engineering - Conceptual</vt:lpstr>
      <vt:lpstr>What rows and columns are in my data set?</vt:lpstr>
      <vt:lpstr>Do they represent the real world?  </vt:lpstr>
      <vt:lpstr>Do I need to remove any outliers? </vt:lpstr>
      <vt:lpstr>Do I need to combine any columns?</vt:lpstr>
      <vt:lpstr>Do I need to transform any columns?  One Hot Encoding</vt:lpstr>
      <vt:lpstr>Do I need to transform any columns?  Min Max Scaling</vt:lpstr>
      <vt:lpstr>Are my x’s correlated with y? With other x’s?</vt:lpstr>
      <vt:lpstr>Should I find the basic components?</vt:lpstr>
      <vt:lpstr>Should I use data augmentation? </vt:lpstr>
      <vt:lpstr>For Deep Learning:  Should I use a pretrained model?</vt:lpstr>
      <vt:lpstr>Feature Engineering - Practical</vt:lpstr>
      <vt:lpstr>Python &amp; Pandas: DataFrame</vt:lpstr>
      <vt:lpstr>df positive_over_200 =df[ (df[‘target’] == 1) &amp; df[‘value] &gt; 200)]  positive_over_200[‘value’].value_counts()  df[‘new_column’] = [“s” for i in range(df.shape[0])]  merge, concat, join  !aws s3 cp s3://source_bucket/file_name.csv . !aws s3 sync s3://source_bucket/folder . !aws s3 sync source_folder s3://source_bucket/folder   pd.get_dummies(df, columns)</vt:lpstr>
      <vt:lpstr>Course Materials Download  https://tinyurl.com/y4d7nfay</vt:lpstr>
      <vt:lpstr>Model Comparison</vt:lpstr>
      <vt:lpstr>Confusion Matrix</vt:lpstr>
      <vt:lpstr>Common Model Evaluation Metrics</vt:lpstr>
      <vt:lpstr>Receiver Operator Curve</vt:lpstr>
      <vt:lpstr>Hyperparameter Tuning</vt:lpstr>
      <vt:lpstr>SageMaker Hyperparameter Tuner</vt:lpstr>
      <vt:lpstr>SageMaker Hyperparameter Tuner</vt:lpstr>
      <vt:lpstr>SageMaker Hyperparameter Tuner</vt:lpstr>
      <vt:lpstr>PowerPoint Presentation</vt:lpstr>
      <vt:lpstr>Other key evaluation metrics</vt:lpstr>
      <vt:lpstr>It is very helpful to align model evaluation directly with business goals.</vt:lpstr>
      <vt:lpstr>PowerPoint Presentation</vt:lpstr>
      <vt:lpstr>https://aws.amazon.com/blogs/machine-learning/training-models-with-unequal-economic-error-costs-using-amazon-sagemaker/</vt:lpstr>
      <vt:lpstr>Use the evaluation questions to ask interesting questions about about your project.  Over time, as you become a machine learning practitioner, you should be able to answer them.  Today, don’t stress yourself out.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AWS@Expedia Day ML For Developers </dc:title>
  <dc:creator>Microsoft Office User</dc:creator>
  <cp:lastModifiedBy>Microsoft Office User</cp:lastModifiedBy>
  <cp:revision>237</cp:revision>
  <dcterms:created xsi:type="dcterms:W3CDTF">2018-08-14T22:17:29Z</dcterms:created>
  <dcterms:modified xsi:type="dcterms:W3CDTF">2019-08-02T19:16:19Z</dcterms:modified>
</cp:coreProperties>
</file>